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30"/>
  </p:notesMasterIdLst>
  <p:sldIdLst>
    <p:sldId id="257" r:id="rId3"/>
    <p:sldId id="349" r:id="rId4"/>
    <p:sldId id="453" r:id="rId5"/>
    <p:sldId id="460" r:id="rId6"/>
    <p:sldId id="454" r:id="rId7"/>
    <p:sldId id="455" r:id="rId8"/>
    <p:sldId id="456" r:id="rId9"/>
    <p:sldId id="457" r:id="rId10"/>
    <p:sldId id="461" r:id="rId11"/>
    <p:sldId id="462" r:id="rId12"/>
    <p:sldId id="463" r:id="rId13"/>
    <p:sldId id="464" r:id="rId14"/>
    <p:sldId id="465" r:id="rId15"/>
    <p:sldId id="466" r:id="rId16"/>
    <p:sldId id="467" r:id="rId17"/>
    <p:sldId id="468" r:id="rId18"/>
    <p:sldId id="469" r:id="rId19"/>
    <p:sldId id="458" r:id="rId20"/>
    <p:sldId id="470" r:id="rId21"/>
    <p:sldId id="471" r:id="rId22"/>
    <p:sldId id="459" r:id="rId23"/>
    <p:sldId id="472" r:id="rId24"/>
    <p:sldId id="473" r:id="rId25"/>
    <p:sldId id="474" r:id="rId26"/>
    <p:sldId id="475" r:id="rId27"/>
    <p:sldId id="476" r:id="rId28"/>
    <p:sldId id="47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81" autoAdjust="0"/>
    <p:restoredTop sz="94660"/>
  </p:normalViewPr>
  <p:slideViewPr>
    <p:cSldViewPr>
      <p:cViewPr varScale="1">
        <p:scale>
          <a:sx n="92" d="100"/>
          <a:sy n="92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33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92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43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04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781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700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8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890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94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582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61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37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902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982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364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404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302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968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24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1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96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23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0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20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87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4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26: LM3S9B96 Microcontroller – Universal Asynchronous Receivers/Transmitters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Data Transmission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Data received or transmitted is stored in two 16-byte FIFOs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receive FIFO has an extra four bits per character for status information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transmitter: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data is written into the transmit FIFO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If the UART is enabled, a data frame starts transmitting with the parameters indicated in the </a:t>
            </a:r>
            <a:r>
              <a:rPr lang="en-US" sz="2200" b="1" dirty="0" smtClean="0"/>
              <a:t>UARTLCRH </a:t>
            </a:r>
            <a:r>
              <a:rPr lang="en-US" sz="22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The </a:t>
            </a:r>
            <a:r>
              <a:rPr lang="en-US" sz="2200" dirty="0" smtClean="0">
                <a:solidFill>
                  <a:srgbClr val="00B0F0"/>
                </a:solidFill>
              </a:rPr>
              <a:t>BUSY</a:t>
            </a:r>
            <a:r>
              <a:rPr lang="en-US" sz="2200" dirty="0" smtClean="0"/>
              <a:t> bit in the </a:t>
            </a:r>
            <a:r>
              <a:rPr lang="en-US" sz="2200" b="1" dirty="0" smtClean="0"/>
              <a:t>UART Flag (UARTFR) </a:t>
            </a:r>
            <a:r>
              <a:rPr lang="en-US" sz="2200" dirty="0" smtClean="0"/>
              <a:t>register is asserted as soon as there is data in the transmit FIFO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B0F0"/>
                </a:solidFill>
              </a:rPr>
              <a:t>BUSY</a:t>
            </a:r>
            <a:r>
              <a:rPr lang="en-US" sz="2400" dirty="0" smtClean="0"/>
              <a:t> bit remains asserted while data is being transmitted until the transmit FIFO is empty</a:t>
            </a:r>
            <a:endParaRPr lang="en-US" sz="2200" dirty="0" smtClean="0"/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Data Transmission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receiver: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Checks a start bit: When data input goes low (a start bit) from high (idle) for eight cycles of Baud16 (</a:t>
            </a:r>
            <a:r>
              <a:rPr lang="en-US" sz="2200" dirty="0" smtClean="0">
                <a:solidFill>
                  <a:srgbClr val="00B0F0"/>
                </a:solidFill>
              </a:rPr>
              <a:t>HSE</a:t>
            </a:r>
            <a:r>
              <a:rPr lang="en-US" sz="2200" dirty="0" smtClean="0"/>
              <a:t> clear) or four cycles of Baud8 (</a:t>
            </a:r>
            <a:r>
              <a:rPr lang="en-US" sz="2200" dirty="0" smtClean="0">
                <a:solidFill>
                  <a:srgbClr val="00B0F0"/>
                </a:solidFill>
              </a:rPr>
              <a:t>HSE</a:t>
            </a:r>
            <a:r>
              <a:rPr lang="en-US" sz="2200" dirty="0" smtClean="0"/>
              <a:t> set)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Samples a data bit: the receive counter begins running and data is sampled on the eighth cycle of Baud16 or fourth cycle of Baud8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Detected invalid start bit is ignored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The parity bit is then checked if parity mode is enabled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Frame is defined in the </a:t>
            </a:r>
            <a:r>
              <a:rPr lang="en-US" sz="2200" b="1" dirty="0" smtClean="0"/>
              <a:t>UARTLCRH </a:t>
            </a:r>
            <a:r>
              <a:rPr lang="en-US" sz="22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Lastly, a valid stop bit is confirmed if the </a:t>
            </a:r>
            <a:r>
              <a:rPr lang="en-US" sz="2200" dirty="0" err="1" smtClean="0"/>
              <a:t>UnRx</a:t>
            </a:r>
            <a:r>
              <a:rPr lang="en-US" sz="2200" dirty="0" smtClean="0"/>
              <a:t> signal is High, otherwise a framing error has occurred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FIFO Operation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has two 16-entry FIFOs: one for Rx, one for </a:t>
            </a:r>
            <a:r>
              <a:rPr lang="en-US" sz="2400" dirty="0" err="1" smtClean="0"/>
              <a:t>Tx</a:t>
            </a:r>
            <a:endParaRPr lang="en-US" sz="240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Both FIFOs are accessed via the </a:t>
            </a:r>
            <a:r>
              <a:rPr lang="en-US" sz="2400" b="1" dirty="0" smtClean="0"/>
              <a:t>UART Data (UARTDR) </a:t>
            </a:r>
            <a:r>
              <a:rPr lang="en-US" sz="24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Read operations return a 12-bit value consisting of 8 data bits and 4 error flags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Write operations place 8-bit data in the transmit FIFO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Out of reset, both FIFOs are disabled and act as 1-byte-deep holding registers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FIFOs are enabled by setting the </a:t>
            </a:r>
            <a:r>
              <a:rPr lang="en-US" sz="2000" dirty="0" smtClean="0">
                <a:solidFill>
                  <a:srgbClr val="00B0F0"/>
                </a:solidFill>
              </a:rPr>
              <a:t>FEN</a:t>
            </a:r>
            <a:r>
              <a:rPr lang="en-US" sz="2000" dirty="0" smtClean="0"/>
              <a:t> bit in </a:t>
            </a:r>
            <a:r>
              <a:rPr lang="en-US" sz="2000" b="1" dirty="0" smtClean="0"/>
              <a:t>UARTLCRH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FIFO status can be monitored via the </a:t>
            </a:r>
            <a:r>
              <a:rPr lang="en-US" sz="2000" b="1" dirty="0" smtClean="0"/>
              <a:t>UART Flag (UARTFR) </a:t>
            </a:r>
            <a:r>
              <a:rPr lang="en-US" sz="2000" dirty="0" smtClean="0"/>
              <a:t>register and the </a:t>
            </a:r>
            <a:r>
              <a:rPr lang="en-US" sz="2000" b="1" dirty="0" smtClean="0"/>
              <a:t>UART Receive Status (UARTRSR) </a:t>
            </a:r>
            <a:r>
              <a:rPr lang="en-US" sz="2000" dirty="0" smtClean="0"/>
              <a:t>register: the </a:t>
            </a:r>
            <a:r>
              <a:rPr lang="en-US" sz="2000" b="1" dirty="0" smtClean="0"/>
              <a:t>UARTFR </a:t>
            </a:r>
            <a:r>
              <a:rPr lang="en-US" sz="2000" dirty="0" smtClean="0"/>
              <a:t>register contains empty and full flags (</a:t>
            </a:r>
            <a:r>
              <a:rPr lang="en-US" sz="2000" dirty="0" smtClean="0">
                <a:solidFill>
                  <a:srgbClr val="00B0F0"/>
                </a:solidFill>
              </a:rPr>
              <a:t>TXFE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B0F0"/>
                </a:solidFill>
              </a:rPr>
              <a:t>TXFF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B0F0"/>
                </a:solidFill>
              </a:rPr>
              <a:t>RXFE</a:t>
            </a:r>
            <a:r>
              <a:rPr lang="en-US" sz="2000" dirty="0" smtClean="0"/>
              <a:t>, and </a:t>
            </a:r>
            <a:r>
              <a:rPr lang="en-US" sz="2000" dirty="0" smtClean="0">
                <a:solidFill>
                  <a:srgbClr val="00B0F0"/>
                </a:solidFill>
              </a:rPr>
              <a:t>RXFF</a:t>
            </a:r>
            <a:r>
              <a:rPr lang="en-US" sz="2000" dirty="0" smtClean="0"/>
              <a:t> bits), and the </a:t>
            </a:r>
            <a:r>
              <a:rPr lang="en-US" sz="2000" b="1" dirty="0" smtClean="0"/>
              <a:t>UARTRSR </a:t>
            </a:r>
            <a:r>
              <a:rPr lang="en-US" sz="2000" dirty="0" smtClean="0"/>
              <a:t>register shows overrun status via the </a:t>
            </a:r>
            <a:r>
              <a:rPr lang="en-US" sz="2000" dirty="0" smtClean="0">
                <a:solidFill>
                  <a:srgbClr val="00B0F0"/>
                </a:solidFill>
              </a:rPr>
              <a:t>OE</a:t>
            </a:r>
            <a:r>
              <a:rPr lang="en-US" sz="2000" dirty="0" smtClean="0"/>
              <a:t>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FIFO Operation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trigger points at which the FIFOs generate interrupts is controlled via the </a:t>
            </a:r>
            <a:r>
              <a:rPr lang="en-US" sz="2400" b="1" dirty="0" smtClean="0"/>
              <a:t>UART Interrupt FIFO Level Select (UARTIFLS) </a:t>
            </a:r>
            <a:r>
              <a:rPr lang="en-US" sz="24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Both FIFOs can be individually configured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Available configurations include ⅛, ¼, ½, ¾, and ⅞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example, if ¾ is selected for the receive FIFO, the UART generates an interrupt after ¾ X 16 = 12 bytes are received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Out of reset, both FIFOs are configured to trigger an interrupt at the ½ mark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can generate interrupts when the following conditions are observed: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Overrun Error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Break Error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Parity Error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Framing Error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Receive Timeout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Transmit (when condition defined in the </a:t>
            </a:r>
            <a:r>
              <a:rPr lang="en-US" sz="2000" dirty="0" smtClean="0">
                <a:solidFill>
                  <a:srgbClr val="00B0F0"/>
                </a:solidFill>
              </a:rPr>
              <a:t>TXIFLSEL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UARTIFLS </a:t>
            </a:r>
            <a:r>
              <a:rPr lang="en-US" sz="2000" dirty="0" smtClean="0"/>
              <a:t>register is met, or when the last bit of all transmitted data leaves the </a:t>
            </a:r>
            <a:r>
              <a:rPr lang="en-US" sz="2000" dirty="0" err="1" smtClean="0"/>
              <a:t>serializer</a:t>
            </a:r>
            <a:r>
              <a:rPr lang="en-US" sz="2000" dirty="0" smtClean="0"/>
              <a:t>, i.e., </a:t>
            </a:r>
            <a:r>
              <a:rPr lang="en-US" sz="2000" dirty="0" smtClean="0">
                <a:solidFill>
                  <a:srgbClr val="00B0F0"/>
                </a:solidFill>
              </a:rPr>
              <a:t>EOT</a:t>
            </a:r>
            <a:r>
              <a:rPr lang="en-US" sz="2000" dirty="0" smtClean="0"/>
              <a:t> bit in </a:t>
            </a:r>
            <a:r>
              <a:rPr lang="en-US" sz="2000" b="1" dirty="0" smtClean="0"/>
              <a:t>UARTCTRL</a:t>
            </a:r>
            <a:endParaRPr lang="en-US" sz="2000" dirty="0" smtClean="0"/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Receive (when condition defined in the RXIFLSEL bit in the </a:t>
            </a:r>
            <a:r>
              <a:rPr lang="en-US" sz="2000" b="1" dirty="0" smtClean="0"/>
              <a:t>UARTIFLS </a:t>
            </a:r>
            <a:r>
              <a:rPr lang="en-US" sz="2000" dirty="0" smtClean="0"/>
              <a:t>register is met)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All of the interrupt events are </a:t>
            </a:r>
            <a:r>
              <a:rPr lang="en-US" sz="2400" b="1" dirty="0" err="1" smtClean="0">
                <a:solidFill>
                  <a:srgbClr val="FF0000"/>
                </a:solidFill>
              </a:rPr>
              <a:t>OR</a:t>
            </a:r>
            <a:r>
              <a:rPr lang="en-US" sz="2400" dirty="0" err="1" smtClean="0"/>
              <a:t>ed</a:t>
            </a:r>
            <a:r>
              <a:rPr lang="en-US" sz="2400" dirty="0" smtClean="0"/>
              <a:t> together before being sent to the interrupt controller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Software can service multiple interrupt events in a single ISR by reading the </a:t>
            </a:r>
            <a:r>
              <a:rPr lang="en-US" sz="2400" b="1" dirty="0" smtClean="0"/>
              <a:t>UART Masked Interrupt Status (UARTMIS)</a:t>
            </a:r>
            <a:r>
              <a:rPr lang="en-US" sz="2400" dirty="0" smtClean="0"/>
              <a:t> 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interrupt events can be masked via the </a:t>
            </a:r>
            <a:r>
              <a:rPr lang="en-US" sz="2400" b="1" dirty="0" smtClean="0"/>
              <a:t>UART Interrupt Mask (UARTIM) </a:t>
            </a:r>
            <a:r>
              <a:rPr lang="en-US" sz="24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If interrupts are not used, the raw interrupt status is always visible via the </a:t>
            </a:r>
            <a:r>
              <a:rPr lang="en-US" sz="2400" b="1" dirty="0" smtClean="0"/>
              <a:t>UART Raw Interrupt Status (UARTRIS) </a:t>
            </a:r>
            <a:r>
              <a:rPr lang="en-US" sz="2400" dirty="0" smtClean="0"/>
              <a:t>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Interrupts are always cleared for both the </a:t>
            </a:r>
            <a:r>
              <a:rPr lang="en-US" sz="2400" b="1" dirty="0" smtClean="0"/>
              <a:t>UARTMIS and UARTRIS </a:t>
            </a:r>
            <a:r>
              <a:rPr lang="en-US" sz="2400" dirty="0" smtClean="0"/>
              <a:t>registers, when writing a 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/>
              <a:t> to the corresponding bit in the </a:t>
            </a:r>
            <a:r>
              <a:rPr lang="en-US" sz="2400" b="1" dirty="0" smtClean="0"/>
              <a:t>UART Interrupt Clear (UARTICR) </a:t>
            </a:r>
            <a:r>
              <a:rPr lang="en-US" sz="24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the receive FIFO is not empty, and no further data is received over a 32-bit period, a receive timeout interrupt is asserted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receive timeout interrupt is cleared: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the FIFO becomes empty through reading all the data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a 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/>
              <a:t> is written to the corresponding bit in the </a:t>
            </a:r>
            <a:r>
              <a:rPr lang="en-US" sz="2400" b="1" dirty="0" smtClean="0"/>
              <a:t>UARTICR </a:t>
            </a:r>
            <a:r>
              <a:rPr lang="en-US" sz="2400" dirty="0" smtClean="0"/>
              <a:t>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Loopback Operation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can be placed into an internal loopback mode for diagnostic or debug work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Set the </a:t>
            </a:r>
            <a:r>
              <a:rPr lang="en-US" sz="2400" dirty="0" smtClean="0">
                <a:solidFill>
                  <a:srgbClr val="00B0F0"/>
                </a:solidFill>
              </a:rPr>
              <a:t>LBE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UARTCTL </a:t>
            </a:r>
            <a:r>
              <a:rPr lang="en-US" sz="24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Data transmitted on the </a:t>
            </a:r>
            <a:r>
              <a:rPr lang="en-US" sz="2400" dirty="0" err="1" smtClean="0">
                <a:solidFill>
                  <a:srgbClr val="00B0F0"/>
                </a:solidFill>
              </a:rPr>
              <a:t>UnTx</a:t>
            </a:r>
            <a:r>
              <a:rPr lang="en-US" sz="2400" dirty="0" smtClean="0"/>
              <a:t> output is received on the </a:t>
            </a:r>
            <a:r>
              <a:rPr lang="en-US" sz="2400" dirty="0" err="1" smtClean="0">
                <a:solidFill>
                  <a:srgbClr val="00B0F0"/>
                </a:solidFill>
              </a:rPr>
              <a:t>UnRx</a:t>
            </a:r>
            <a:r>
              <a:rPr lang="en-US" sz="2400" dirty="0" smtClean="0"/>
              <a:t> 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To enable and initialize the UART, the following steps are necessary: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1. The peripheral clock must be enabled by setting the UART0, UART1, or UART2 bits in the </a:t>
            </a:r>
            <a:r>
              <a:rPr lang="en-US" sz="2000" b="1" dirty="0" smtClean="0"/>
              <a:t>RCGC1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2. The clock to the appropriate GPIO module must be enabled via the </a:t>
            </a:r>
            <a:r>
              <a:rPr lang="en-US" sz="2000" b="1" dirty="0" smtClean="0"/>
              <a:t>RCGC2 </a:t>
            </a:r>
            <a:r>
              <a:rPr lang="en-US" sz="2000" dirty="0" smtClean="0"/>
              <a:t>register in the System Control module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3. Set the GPIO </a:t>
            </a:r>
            <a:r>
              <a:rPr lang="en-US" sz="2000" dirty="0" smtClean="0">
                <a:solidFill>
                  <a:srgbClr val="00B0F0"/>
                </a:solidFill>
              </a:rPr>
              <a:t>AFSEL</a:t>
            </a:r>
            <a:r>
              <a:rPr lang="en-US" sz="2000" dirty="0" smtClean="0"/>
              <a:t> bits for the appropriate pins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4. Configure the GPIO current level and/or slew rate as specified for the mode selected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5. Configure the </a:t>
            </a:r>
            <a:r>
              <a:rPr lang="en-US" sz="2000" dirty="0" err="1" smtClean="0">
                <a:solidFill>
                  <a:srgbClr val="00B0F0"/>
                </a:solidFill>
              </a:rPr>
              <a:t>PMCn</a:t>
            </a:r>
            <a:r>
              <a:rPr lang="en-US" sz="2000" dirty="0" smtClean="0"/>
              <a:t> fields in the </a:t>
            </a:r>
            <a:r>
              <a:rPr lang="en-US" sz="2000" b="1" dirty="0" smtClean="0"/>
              <a:t>GPIOPCTL </a:t>
            </a:r>
            <a:r>
              <a:rPr lang="en-US" sz="2000" dirty="0" smtClean="0"/>
              <a:t>register to assign the UART signals to the appropriate pins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Using UART with an example: </a:t>
            </a:r>
            <a:r>
              <a:rPr lang="en-US" sz="2400" i="1" dirty="0" smtClean="0">
                <a:solidFill>
                  <a:srgbClr val="0070C0"/>
                </a:solidFill>
              </a:rPr>
              <a:t>the UART clock is 20MHz, 115200 baud rate, data length of 8 bits, one stop bit, no parity, FIFOs disabled, no interrupts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Get the appropriate baud-rate divisor (BRD) first since the </a:t>
            </a:r>
            <a:r>
              <a:rPr lang="en-US" sz="2400" b="1" dirty="0" smtClean="0"/>
              <a:t>UARTIBRD </a:t>
            </a:r>
            <a:r>
              <a:rPr lang="en-US" sz="2400" dirty="0" smtClean="0"/>
              <a:t>and</a:t>
            </a:r>
            <a:r>
              <a:rPr lang="en-US" sz="2400" b="1" dirty="0" smtClean="0"/>
              <a:t> UARTFBRD </a:t>
            </a:r>
            <a:r>
              <a:rPr lang="en-US" sz="2400" dirty="0" smtClean="0"/>
              <a:t>registers must be written before the UARTLCRH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nn-NO" sz="2400" dirty="0" smtClean="0">
                <a:latin typeface="Castellar" pitchFamily="18" charset="0"/>
              </a:rPr>
              <a:t>		BRD = 20,000,000 / (16 * 115,200) = 10.8507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400" dirty="0" smtClean="0"/>
              <a:t>Therefore,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400" b="1" dirty="0" smtClean="0"/>
              <a:t>     UARTIBRD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stellar" pitchFamily="18" charset="0"/>
              </a:rPr>
              <a:t>10</a:t>
            </a:r>
            <a:r>
              <a:rPr lang="en-US" sz="2400" dirty="0" smtClean="0"/>
              <a:t>,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400" b="1" dirty="0" smtClean="0"/>
              <a:t>		UARTFBRD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astellar" pitchFamily="18" charset="0"/>
              </a:rPr>
              <a:t>integer(0.8507 * 64 + 0.5) = 54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14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lang="en-US" sz="2800" b="1" dirty="0" smtClean="0"/>
              <a:t>Universal Asynchronous Receivers/Transmitters (UARTs)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556792"/>
            <a:ext cx="8686800" cy="485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200" dirty="0" smtClean="0"/>
              <a:t>With the BRD values, the UART configuration is written to the module in the following order: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1. Disable the UART (clear the </a:t>
            </a:r>
            <a:r>
              <a:rPr lang="en-US" sz="2000" dirty="0" smtClean="0">
                <a:solidFill>
                  <a:srgbClr val="00B0F0"/>
                </a:solidFill>
              </a:rPr>
              <a:t>UARTEN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UARTCTL </a:t>
            </a:r>
            <a:r>
              <a:rPr lang="en-US" sz="2000" dirty="0" smtClean="0"/>
              <a:t>register)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2. Write the integer portion of the BRD to the </a:t>
            </a:r>
            <a:r>
              <a:rPr lang="en-US" sz="2000" b="1" dirty="0" smtClean="0"/>
              <a:t>UARTIBRD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3. Write the fractional portion of the BRD to the </a:t>
            </a:r>
            <a:r>
              <a:rPr lang="en-US" sz="2000" b="1" dirty="0" smtClean="0"/>
              <a:t>UARTFBRD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4. Write the desired serial parameters to the </a:t>
            </a:r>
            <a:r>
              <a:rPr lang="en-US" sz="2000" b="1" dirty="0" smtClean="0"/>
              <a:t>UARTLCRH </a:t>
            </a:r>
            <a:r>
              <a:rPr lang="en-US" sz="2000" dirty="0" smtClean="0"/>
              <a:t>register (0x0000 0060 in this case)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5. Enable the UART (set the </a:t>
            </a:r>
            <a:r>
              <a:rPr lang="en-US" sz="2000" dirty="0" smtClean="0">
                <a:solidFill>
                  <a:srgbClr val="00B0F0"/>
                </a:solidFill>
              </a:rPr>
              <a:t>UARTEN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UARTCTL </a:t>
            </a:r>
            <a:r>
              <a:rPr lang="en-US" sz="2000" dirty="0" smtClean="0"/>
              <a:t>register)</a:t>
            </a:r>
          </a:p>
          <a:p>
            <a:pPr marL="342900" indent="-34290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200" b="1" dirty="0" smtClean="0"/>
              <a:t>NOTE 1: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the UART module clock must be enabled before the registers can be programmed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200" b="1" dirty="0" smtClean="0"/>
              <a:t>NOTE 2: </a:t>
            </a:r>
            <a:r>
              <a:rPr lang="en-US" sz="2200" dirty="0" smtClean="0">
                <a:solidFill>
                  <a:srgbClr val="FF0000"/>
                </a:solidFill>
              </a:rPr>
              <a:t>The UART must be disabled before any of the control registers are reprogrammed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Map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UART’s base address: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UART0: 0x4000.C000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UART1: 0x4000.D000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UART2: 0x4000.E000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Table 14-4 on page 596 lists the UART registers.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detailed register descriptions, refer to Chapter 14.6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UARTDR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data register (the interface to the FIFOs).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write to this register initiates a transmission from the UART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received data can be retrieved by reading this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356992"/>
            <a:ext cx="8717806" cy="174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0" y="5157192"/>
            <a:ext cx="6814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Overrun Error: 	New data was received when the FIFO was full</a:t>
            </a:r>
            <a:endParaRPr lang="en-US" dirty="0"/>
          </a:p>
        </p:txBody>
      </p:sp>
      <p:sp>
        <p:nvSpPr>
          <p:cNvPr id="7" name="矩形 6"/>
          <p:cNvSpPr/>
          <p:nvPr/>
        </p:nvSpPr>
        <p:spPr>
          <a:xfrm>
            <a:off x="0" y="5517232"/>
            <a:ext cx="7568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Break Error: 	the receive data input was held Low for longer than a </a:t>
            </a:r>
          </a:p>
          <a:p>
            <a:r>
              <a:rPr lang="en-US" dirty="0" smtClean="0"/>
              <a:t>		full-frame transmission time</a:t>
            </a:r>
            <a:endParaRPr lang="en-US" dirty="0"/>
          </a:p>
        </p:txBody>
      </p:sp>
      <p:sp>
        <p:nvSpPr>
          <p:cNvPr id="8" name="矩形 7"/>
          <p:cNvSpPr/>
          <p:nvPr/>
        </p:nvSpPr>
        <p:spPr>
          <a:xfrm>
            <a:off x="0" y="6165304"/>
            <a:ext cx="743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Framing Error: 	The received character does not have a valid stop bit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UARTFR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flag register.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348880"/>
            <a:ext cx="7952209" cy="162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827584" y="4355812"/>
            <a:ext cx="38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TXFE:	UART Transmit FIFO Empty</a:t>
            </a:r>
            <a:endParaRPr lang="en-US" dirty="0"/>
          </a:p>
        </p:txBody>
      </p:sp>
      <p:sp>
        <p:nvSpPr>
          <p:cNvPr id="11" name="矩形 10"/>
          <p:cNvSpPr/>
          <p:nvPr/>
        </p:nvSpPr>
        <p:spPr>
          <a:xfrm>
            <a:off x="827584" y="4797152"/>
            <a:ext cx="3504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RXFF:	UART Receive FIFO Full</a:t>
            </a:r>
            <a:endParaRPr lang="en-US" dirty="0"/>
          </a:p>
        </p:txBody>
      </p:sp>
      <p:sp>
        <p:nvSpPr>
          <p:cNvPr id="12" name="矩形 11"/>
          <p:cNvSpPr/>
          <p:nvPr/>
        </p:nvSpPr>
        <p:spPr>
          <a:xfrm>
            <a:off x="827584" y="5229200"/>
            <a:ext cx="3597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TXFF:	UART Transmit FIFO Full</a:t>
            </a:r>
            <a:endParaRPr lang="en-US" dirty="0"/>
          </a:p>
        </p:txBody>
      </p:sp>
      <p:sp>
        <p:nvSpPr>
          <p:cNvPr id="13" name="矩形 12"/>
          <p:cNvSpPr/>
          <p:nvPr/>
        </p:nvSpPr>
        <p:spPr>
          <a:xfrm>
            <a:off x="827584" y="5661248"/>
            <a:ext cx="3791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RXFE:	UART Receive FIFO Empty</a:t>
            </a:r>
            <a:endParaRPr lang="en-US" dirty="0"/>
          </a:p>
        </p:txBody>
      </p:sp>
      <p:sp>
        <p:nvSpPr>
          <p:cNvPr id="14" name="矩形 13"/>
          <p:cNvSpPr/>
          <p:nvPr/>
        </p:nvSpPr>
        <p:spPr>
          <a:xfrm>
            <a:off x="827584" y="6084004"/>
            <a:ext cx="6982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BUSY:	UART is busy transmitting data (This bit is set as soon as </a:t>
            </a:r>
          </a:p>
          <a:p>
            <a:r>
              <a:rPr lang="en-US" dirty="0" smtClean="0"/>
              <a:t>	the transmit FIFO becomes non-empty)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UARTLCRH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line control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Set up serial parameters such as data length, parity, and stop bit selection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updating the baud-rate divisor (</a:t>
            </a:r>
            <a:r>
              <a:rPr lang="en-US" sz="2000" b="1" dirty="0" smtClean="0"/>
              <a:t>UARTIBRD </a:t>
            </a:r>
            <a:r>
              <a:rPr lang="en-US" sz="2000" dirty="0" smtClean="0"/>
              <a:t>and/or</a:t>
            </a:r>
            <a:r>
              <a:rPr lang="en-US" sz="2000" b="1" dirty="0" smtClean="0"/>
              <a:t> UARTIFRD), </a:t>
            </a:r>
            <a:r>
              <a:rPr lang="en-US" sz="2000" dirty="0" smtClean="0"/>
              <a:t>the</a:t>
            </a:r>
            <a:r>
              <a:rPr lang="en-US" sz="2000" b="1" dirty="0" smtClean="0"/>
              <a:t> UARTLCRH </a:t>
            </a:r>
            <a:r>
              <a:rPr lang="en-US" sz="2000" dirty="0" smtClean="0"/>
              <a:t>register must also be written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73016"/>
            <a:ext cx="8774956" cy="1721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矩形 14"/>
          <p:cNvSpPr/>
          <p:nvPr/>
        </p:nvSpPr>
        <p:spPr>
          <a:xfrm>
            <a:off x="107504" y="5373216"/>
            <a:ext cx="4538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WLEN:	UART Word Length, 5, 6, 7, 8 bits</a:t>
            </a:r>
            <a:endParaRPr lang="en-US" dirty="0"/>
          </a:p>
        </p:txBody>
      </p:sp>
      <p:sp>
        <p:nvSpPr>
          <p:cNvPr id="16" name="矩形 15"/>
          <p:cNvSpPr/>
          <p:nvPr/>
        </p:nvSpPr>
        <p:spPr>
          <a:xfrm>
            <a:off x="107504" y="5733256"/>
            <a:ext cx="308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FEN:	UART Enable FIFOs</a:t>
            </a:r>
            <a:endParaRPr lang="en-US" dirty="0"/>
          </a:p>
        </p:txBody>
      </p:sp>
      <p:sp>
        <p:nvSpPr>
          <p:cNvPr id="17" name="矩形 16"/>
          <p:cNvSpPr/>
          <p:nvPr/>
        </p:nvSpPr>
        <p:spPr>
          <a:xfrm>
            <a:off x="107504" y="6093296"/>
            <a:ext cx="3801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STP2:	UART Two Stop Bits Select</a:t>
            </a:r>
            <a:endParaRPr lang="en-US" dirty="0"/>
          </a:p>
        </p:txBody>
      </p:sp>
      <p:sp>
        <p:nvSpPr>
          <p:cNvPr id="18" name="矩形 17"/>
          <p:cNvSpPr/>
          <p:nvPr/>
        </p:nvSpPr>
        <p:spPr>
          <a:xfrm>
            <a:off x="5004048" y="5373216"/>
            <a:ext cx="355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EPS:	UART Even Parity Select</a:t>
            </a:r>
            <a:endParaRPr lang="en-US" dirty="0"/>
          </a:p>
        </p:txBody>
      </p:sp>
      <p:sp>
        <p:nvSpPr>
          <p:cNvPr id="19" name="矩形 18"/>
          <p:cNvSpPr/>
          <p:nvPr/>
        </p:nvSpPr>
        <p:spPr>
          <a:xfrm>
            <a:off x="5004048" y="5733256"/>
            <a:ext cx="306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PEN:	UART Parity Enable</a:t>
            </a:r>
            <a:endParaRPr lang="en-US" dirty="0"/>
          </a:p>
        </p:txBody>
      </p:sp>
      <p:sp>
        <p:nvSpPr>
          <p:cNvPr id="20" name="矩形 19"/>
          <p:cNvSpPr/>
          <p:nvPr/>
        </p:nvSpPr>
        <p:spPr>
          <a:xfrm>
            <a:off x="4987934" y="6093296"/>
            <a:ext cx="2896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BRK:	UART Send Break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UARTCTL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control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software requires a configuration change in the module, the UARTEN bit must be cleared before the configuration changes are written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Sequence for making changes: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AutoNum type="arabicPeriod"/>
            </a:pPr>
            <a:r>
              <a:rPr lang="en-US" sz="2000" dirty="0" smtClean="0"/>
              <a:t>Disable the UART.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AutoNum type="arabicPeriod"/>
            </a:pPr>
            <a:r>
              <a:rPr lang="en-US" sz="2000" dirty="0" smtClean="0"/>
              <a:t>Wait for the end of transmission or reception of the current character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AutoNum type="arabicPeriod"/>
            </a:pPr>
            <a:r>
              <a:rPr lang="en-US" sz="2000" dirty="0" smtClean="0"/>
              <a:t>Flush the transmit FIFO by clearing bit 4 (FEN) in the line control register (</a:t>
            </a:r>
            <a:r>
              <a:rPr lang="en-US" sz="2000" b="1" dirty="0" smtClean="0"/>
              <a:t>UARTLCRH)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AutoNum type="arabicPeriod"/>
            </a:pPr>
            <a:r>
              <a:rPr lang="en-US" sz="2000" dirty="0" smtClean="0"/>
              <a:t>Reprogram the control register</a:t>
            </a:r>
          </a:p>
          <a:p>
            <a:pPr marL="1371600" lvl="2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AutoNum type="arabicPeriod"/>
            </a:pPr>
            <a:r>
              <a:rPr lang="en-US" sz="2000" dirty="0" smtClean="0"/>
              <a:t>Enable the UART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UARTCTL</a:t>
            </a:r>
            <a:endParaRPr lang="en-GB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1772816"/>
            <a:ext cx="90582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 bwMode="auto">
          <a:xfrm>
            <a:off x="8460432" y="2852936"/>
            <a:ext cx="683568" cy="5040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3707904" y="2852936"/>
            <a:ext cx="1656184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5796136" y="2852936"/>
            <a:ext cx="64807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Others</a:t>
            </a:r>
            <a:endParaRPr lang="en-GB" sz="3200" dirty="0"/>
          </a:p>
        </p:txBody>
      </p:sp>
      <p:sp>
        <p:nvSpPr>
          <p:cNvPr id="8" name="矩形 7"/>
          <p:cNvSpPr/>
          <p:nvPr/>
        </p:nvSpPr>
        <p:spPr>
          <a:xfrm>
            <a:off x="467544" y="1772816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/>
              <a:t>UART Integer Baud-Rate Divisor (UARTIBRD)</a:t>
            </a:r>
            <a:endParaRPr lang="en-US" dirty="0"/>
          </a:p>
        </p:txBody>
      </p:sp>
      <p:sp>
        <p:nvSpPr>
          <p:cNvPr id="9" name="矩形 8"/>
          <p:cNvSpPr/>
          <p:nvPr/>
        </p:nvSpPr>
        <p:spPr>
          <a:xfrm>
            <a:off x="467544" y="2132856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UART Fractional Baud-Rate Divisor (UARTFBRD)</a:t>
            </a:r>
            <a:endParaRPr lang="en-US" dirty="0"/>
          </a:p>
        </p:txBody>
      </p:sp>
      <p:sp>
        <p:nvSpPr>
          <p:cNvPr id="10" name="矩形 9"/>
          <p:cNvSpPr/>
          <p:nvPr/>
        </p:nvSpPr>
        <p:spPr>
          <a:xfrm>
            <a:off x="467544" y="2492896"/>
            <a:ext cx="5670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UART Interrupt FIFO Level Select (UARTIFLS)</a:t>
            </a:r>
            <a:endParaRPr lang="en-US" dirty="0"/>
          </a:p>
        </p:txBody>
      </p:sp>
      <p:sp>
        <p:nvSpPr>
          <p:cNvPr id="11" name="矩形 10"/>
          <p:cNvSpPr/>
          <p:nvPr/>
        </p:nvSpPr>
        <p:spPr>
          <a:xfrm>
            <a:off x="481197" y="2852936"/>
            <a:ext cx="3874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UART Interrupt Mask (UARTIM)</a:t>
            </a:r>
            <a:endParaRPr lang="en-US" dirty="0"/>
          </a:p>
        </p:txBody>
      </p:sp>
      <p:sp>
        <p:nvSpPr>
          <p:cNvPr id="12" name="矩形 11"/>
          <p:cNvSpPr/>
          <p:nvPr/>
        </p:nvSpPr>
        <p:spPr>
          <a:xfrm>
            <a:off x="467544" y="3203684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UART Raw Interrupt Status (UARTRIS)</a:t>
            </a:r>
            <a:endParaRPr lang="en-US" dirty="0"/>
          </a:p>
        </p:txBody>
      </p:sp>
      <p:sp>
        <p:nvSpPr>
          <p:cNvPr id="13" name="矩形 12"/>
          <p:cNvSpPr/>
          <p:nvPr/>
        </p:nvSpPr>
        <p:spPr>
          <a:xfrm>
            <a:off x="467544" y="3573016"/>
            <a:ext cx="5670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UART Masked Interrupt Status (UARTMIS)</a:t>
            </a:r>
            <a:endParaRPr lang="en-US" dirty="0"/>
          </a:p>
        </p:txBody>
      </p:sp>
      <p:sp>
        <p:nvSpPr>
          <p:cNvPr id="14" name="矩形 13"/>
          <p:cNvSpPr/>
          <p:nvPr/>
        </p:nvSpPr>
        <p:spPr>
          <a:xfrm>
            <a:off x="467544" y="3933056"/>
            <a:ext cx="3985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UART Interrupt Clear (UARTICR)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Universal Asynchronous Receivers/Transmitters </a:t>
            </a:r>
            <a:r>
              <a:rPr lang="en-US" sz="3200" dirty="0" smtClean="0"/>
              <a:t>(UARTs)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err="1" smtClean="0"/>
              <a:t>Stellaris</a:t>
            </a:r>
            <a:r>
              <a:rPr lang="en-US" sz="2400" dirty="0" smtClean="0"/>
              <a:t> LM3S9B96 controller includes three UARTs with the following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baud-rate generator (up to 5Mbps for regular speed and 10 Mbps for high speed)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Separate 16-entry transmit (TX) and receive (RX) FIFOs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FIFO length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FIFO trigger levels of 1/8, 1/4, 1/2, 3/4, and 7/8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False-start bit detection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Line-break generation and detection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Fully programmable serial interface characteristics (data bits, parity bit, stop bits)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Universal Asynchronous Receivers/Transmitters </a:t>
            </a:r>
            <a:r>
              <a:rPr lang="en-US" sz="3200" dirty="0" smtClean="0"/>
              <a:t>(UARTs)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pt-BR" sz="2000" dirty="0" smtClean="0"/>
              <a:t>IrDA serial-IR (SIR) encoder/decoder providing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Support for communication with ISO 7816 smart cards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Full modem handshake support (on UART1)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LIN protocol support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Standard FIFO-level and End-of-Transmission interrupts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Efficient transfers using Micro Direct Memory Access Controller (</a:t>
            </a:r>
            <a:r>
              <a:rPr lang="en-US" sz="2000" dirty="0" err="1" smtClean="0"/>
              <a:t>μDMA</a:t>
            </a:r>
            <a:r>
              <a:rPr lang="en-US" sz="2000" dirty="0" smtClean="0"/>
              <a:t>)</a:t>
            </a:r>
            <a:endParaRPr lang="pt-BR" sz="2000" dirty="0" smtClean="0"/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Block Diagram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700808"/>
            <a:ext cx="6525388" cy="4904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Each UART performs the functions of parallel-to-serial and serial-to-parallel conversions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is configured for transmit and/or receive via the TXE and RXE bits of the </a:t>
            </a:r>
            <a:r>
              <a:rPr lang="en-US" sz="2400" b="1" dirty="0" smtClean="0"/>
              <a:t>UART Control (UARTCTL) </a:t>
            </a:r>
            <a:r>
              <a:rPr lang="en-US" sz="2400" dirty="0" smtClean="0"/>
              <a:t>register, enabled by default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must be disabled by clearing the UARTEN bit in </a:t>
            </a:r>
            <a:r>
              <a:rPr lang="en-US" sz="2400" b="1" dirty="0" smtClean="0"/>
              <a:t>UARTCTL </a:t>
            </a:r>
            <a:r>
              <a:rPr lang="en-US" sz="2400" dirty="0" smtClean="0"/>
              <a:t>before being programmed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module also includes a serial IR (SIR) encoder/decoder block that can be connected to an infrared transceiver to implement an IrDA SIR physical layer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Transmit/Receive Logic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0000"/>
                </a:solidFill>
              </a:rPr>
              <a:t>transmit</a:t>
            </a:r>
            <a:r>
              <a:rPr lang="en-US" sz="2000" dirty="0" smtClean="0"/>
              <a:t> logic performs </a:t>
            </a:r>
            <a:r>
              <a:rPr lang="en-US" sz="2000" dirty="0" smtClean="0">
                <a:solidFill>
                  <a:srgbClr val="FF0000"/>
                </a:solidFill>
              </a:rPr>
              <a:t>parallel-to-serial</a:t>
            </a:r>
            <a:r>
              <a:rPr lang="en-US" sz="2000" dirty="0" smtClean="0"/>
              <a:t> conversion on the data read from the transmit FIFO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beginning with a start bit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data bits (LSB first)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parity bit, and the stop bits (according to the programmed configuration)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00B0F0"/>
                </a:solidFill>
              </a:rPr>
              <a:t>receive</a:t>
            </a:r>
            <a:r>
              <a:rPr lang="en-US" sz="2000" dirty="0" smtClean="0"/>
              <a:t> logic performs </a:t>
            </a:r>
            <a:r>
              <a:rPr lang="en-US" sz="2000" dirty="0" smtClean="0">
                <a:solidFill>
                  <a:srgbClr val="00B0F0"/>
                </a:solidFill>
              </a:rPr>
              <a:t>serial-to-parallel</a:t>
            </a:r>
            <a:r>
              <a:rPr lang="en-US" sz="2000" dirty="0" smtClean="0"/>
              <a:t> conversion on the received bit stream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after detecting a valid start pulse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Overrun, parity, frame error checking, and line-break detection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Status and data are written to the receive FIFO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5551953"/>
            <a:ext cx="4728220" cy="1306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Baud-Rate Generation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baud-rate divisor (BRD) is a 22-bit number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16-bit integer: can be loaded through the </a:t>
            </a:r>
            <a:r>
              <a:rPr lang="en-US" sz="2000" b="1" dirty="0" smtClean="0"/>
              <a:t>UART Integer Baud-Rate Divisor (UARTIBRD)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6-bit fractional part: can be loaded with the </a:t>
            </a:r>
            <a:r>
              <a:rPr lang="en-US" sz="2000" b="1" dirty="0" smtClean="0"/>
              <a:t>UART Fractional Baud-Rate Divisor (UARTFBRD)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BRD = BRDI + BRDF = </a:t>
            </a:r>
            <a:r>
              <a:rPr lang="en-US" sz="2000" dirty="0" err="1" smtClean="0"/>
              <a:t>UARTSysClk</a:t>
            </a:r>
            <a:r>
              <a:rPr lang="en-US" sz="2000" dirty="0" smtClean="0"/>
              <a:t> / (</a:t>
            </a:r>
            <a:r>
              <a:rPr lang="en-US" sz="2000" dirty="0" err="1" smtClean="0"/>
              <a:t>ClkDiv</a:t>
            </a:r>
            <a:r>
              <a:rPr lang="en-US" sz="2000" dirty="0" smtClean="0"/>
              <a:t> * Baud Rate)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err="1" smtClean="0"/>
              <a:t>UARTSysClk</a:t>
            </a:r>
            <a:r>
              <a:rPr lang="en-US" dirty="0" smtClean="0"/>
              <a:t> is the system clock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err="1" smtClean="0"/>
              <a:t>ClkDiv</a:t>
            </a:r>
            <a:r>
              <a:rPr lang="en-US" dirty="0" smtClean="0"/>
              <a:t> is either 16 (if </a:t>
            </a:r>
            <a:r>
              <a:rPr lang="en-US" dirty="0" smtClean="0">
                <a:solidFill>
                  <a:srgbClr val="00B0F0"/>
                </a:solidFill>
              </a:rPr>
              <a:t>HSE</a:t>
            </a:r>
            <a:r>
              <a:rPr lang="en-US" dirty="0" smtClean="0"/>
              <a:t> in </a:t>
            </a:r>
            <a:r>
              <a:rPr lang="en-US" b="1" dirty="0" smtClean="0"/>
              <a:t>UARTCTL </a:t>
            </a:r>
            <a:r>
              <a:rPr lang="en-US" dirty="0" smtClean="0"/>
              <a:t>is clear) or 8 (if </a:t>
            </a:r>
            <a:r>
              <a:rPr lang="en-US" dirty="0" smtClean="0">
                <a:solidFill>
                  <a:srgbClr val="00B0F0"/>
                </a:solidFill>
              </a:rPr>
              <a:t>HSE</a:t>
            </a:r>
            <a:r>
              <a:rPr lang="en-US" dirty="0" smtClean="0"/>
              <a:t> is set)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BRDI is loaded to </a:t>
            </a:r>
            <a:r>
              <a:rPr lang="en-US" sz="2400" b="1" dirty="0" smtClean="0"/>
              <a:t>UARTIBRD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integer(BRDF * 64 + 0.5) is loaded to </a:t>
            </a:r>
            <a:r>
              <a:rPr lang="en-US" sz="2400" b="1" dirty="0" smtClean="0"/>
              <a:t>UARTFBRD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Baud-Rate Generation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UART generates an internal baud-rate </a:t>
            </a:r>
            <a:r>
              <a:rPr lang="en-US" sz="2400" i="1" dirty="0" smtClean="0"/>
              <a:t>reference clock </a:t>
            </a:r>
            <a:r>
              <a:rPr lang="en-US" sz="2400" dirty="0" smtClean="0"/>
              <a:t>at 8x (</a:t>
            </a:r>
            <a:r>
              <a:rPr lang="en-US" sz="2400" i="1" dirty="0" smtClean="0"/>
              <a:t>Baud8</a:t>
            </a:r>
            <a:r>
              <a:rPr lang="en-US" sz="2400" dirty="0" smtClean="0"/>
              <a:t>) or 16x (</a:t>
            </a:r>
            <a:r>
              <a:rPr lang="en-US" sz="2400" i="1" dirty="0" smtClean="0"/>
              <a:t>Baud16</a:t>
            </a:r>
            <a:r>
              <a:rPr lang="en-US" sz="2400" dirty="0" smtClean="0"/>
              <a:t>) the baud-rate (depending on the setting of the </a:t>
            </a:r>
            <a:r>
              <a:rPr lang="en-US" sz="2400" dirty="0" smtClean="0">
                <a:solidFill>
                  <a:srgbClr val="00B0F0"/>
                </a:solidFill>
              </a:rPr>
              <a:t>HSE</a:t>
            </a:r>
            <a:r>
              <a:rPr lang="en-US" sz="2400" dirty="0" smtClean="0"/>
              <a:t> bit (bit 5) in </a:t>
            </a:r>
            <a:r>
              <a:rPr lang="en-US" sz="2400" b="1" dirty="0" smtClean="0"/>
              <a:t>UARTCTL</a:t>
            </a:r>
            <a:r>
              <a:rPr lang="en-US" sz="2400" dirty="0" smtClean="0"/>
              <a:t>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reference clock is divided by 8 or 16 to generate the transmit clock and for error detection during receive operations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any changes to the baud-rate divisor must be followed by a write to a </a:t>
            </a:r>
            <a:r>
              <a:rPr lang="en-US" sz="2400" b="1" dirty="0" smtClean="0"/>
              <a:t>UARTLCRH </a:t>
            </a:r>
            <a:r>
              <a:rPr lang="en-US" sz="2400" dirty="0" smtClean="0"/>
              <a:t>register for the changes to take effect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UARTIBRD </a:t>
            </a:r>
            <a:r>
              <a:rPr lang="en-US" sz="2000" dirty="0" smtClean="0"/>
              <a:t>write / </a:t>
            </a:r>
            <a:r>
              <a:rPr lang="en-US" sz="2000" b="1" dirty="0" smtClean="0"/>
              <a:t>UARTFBRD </a:t>
            </a:r>
            <a:r>
              <a:rPr lang="en-US" sz="2000" dirty="0" smtClean="0"/>
              <a:t>write, and </a:t>
            </a:r>
            <a:r>
              <a:rPr lang="en-US" sz="2000" b="1" dirty="0" smtClean="0"/>
              <a:t>UARTLCRH </a:t>
            </a:r>
            <a:r>
              <a:rPr lang="en-US" sz="2000" dirty="0" smtClean="0"/>
              <a:t>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4990</TotalTime>
  <Words>1809</Words>
  <Application>Microsoft Office PowerPoint</Application>
  <PresentationFormat>全屏显示(4:3)</PresentationFormat>
  <Paragraphs>204</Paragraphs>
  <Slides>27</Slides>
  <Notes>26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Monotype Sorts</vt:lpstr>
      <vt:lpstr>宋体</vt:lpstr>
      <vt:lpstr>Arial</vt:lpstr>
      <vt:lpstr>Arial Black</vt:lpstr>
      <vt:lpstr>Calibri</vt:lpstr>
      <vt:lpstr>Castellar</vt:lpstr>
      <vt:lpstr>Tahoma</vt:lpstr>
      <vt:lpstr>Times New Roman</vt:lpstr>
      <vt:lpstr>Office 主题</vt:lpstr>
      <vt:lpstr>1_stallings</vt:lpstr>
      <vt:lpstr>Lecture 26: LM3S9B96 Microcontroller – Universal Asynchronous Receivers/Transmitters </vt:lpstr>
      <vt:lpstr>PowerPoint 演示文稿</vt:lpstr>
      <vt:lpstr>Universal Asynchronous Receivers/Transmitters (UARTs)</vt:lpstr>
      <vt:lpstr>Universal Asynchronous Receivers/Transmitters (UARTs)</vt:lpstr>
      <vt:lpstr>Block Diagram</vt:lpstr>
      <vt:lpstr>Functional Description</vt:lpstr>
      <vt:lpstr>Transmit/Receive Logic</vt:lpstr>
      <vt:lpstr>Baud-Rate Generation</vt:lpstr>
      <vt:lpstr>Baud-Rate Generation</vt:lpstr>
      <vt:lpstr>Data Transmission</vt:lpstr>
      <vt:lpstr>Data Transmission</vt:lpstr>
      <vt:lpstr>FIFO Operation</vt:lpstr>
      <vt:lpstr>FIFO Operation</vt:lpstr>
      <vt:lpstr>Interrupts</vt:lpstr>
      <vt:lpstr>Interrupts</vt:lpstr>
      <vt:lpstr>Interrupts</vt:lpstr>
      <vt:lpstr>Loopback Operation</vt:lpstr>
      <vt:lpstr>Initialization and Configuration</vt:lpstr>
      <vt:lpstr>Initialization and Configuration</vt:lpstr>
      <vt:lpstr>Initialization and Configuration</vt:lpstr>
      <vt:lpstr>Register Map</vt:lpstr>
      <vt:lpstr>Register Description: UARTDR</vt:lpstr>
      <vt:lpstr>Register Description: UARTFR</vt:lpstr>
      <vt:lpstr>Register Description: UARTLCRH</vt:lpstr>
      <vt:lpstr>Register Description: UARTCTL</vt:lpstr>
      <vt:lpstr>Register Description: UARTCTL</vt:lpstr>
      <vt:lpstr>Register Description: Others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248</cp:revision>
  <dcterms:created xsi:type="dcterms:W3CDTF">2012-02-15T06:15:34Z</dcterms:created>
  <dcterms:modified xsi:type="dcterms:W3CDTF">2014-02-25T03:39:16Z</dcterms:modified>
</cp:coreProperties>
</file>